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4" r:id="rId5"/>
    <p:sldId id="272" r:id="rId6"/>
    <p:sldId id="263" r:id="rId7"/>
    <p:sldId id="380" r:id="rId8"/>
    <p:sldId id="360" r:id="rId9"/>
    <p:sldId id="359" r:id="rId10"/>
    <p:sldId id="273" r:id="rId11"/>
    <p:sldId id="361" r:id="rId12"/>
    <p:sldId id="265" r:id="rId13"/>
    <p:sldId id="340" r:id="rId14"/>
    <p:sldId id="266" r:id="rId15"/>
    <p:sldId id="342" r:id="rId16"/>
    <p:sldId id="391" r:id="rId17"/>
    <p:sldId id="267" r:id="rId18"/>
    <p:sldId id="358" r:id="rId19"/>
    <p:sldId id="338" r:id="rId20"/>
    <p:sldId id="337" r:id="rId21"/>
    <p:sldId id="274" r:id="rId22"/>
    <p:sldId id="334" r:id="rId23"/>
    <p:sldId id="339" r:id="rId24"/>
    <p:sldId id="268" r:id="rId25"/>
    <p:sldId id="341" r:id="rId26"/>
    <p:sldId id="385" r:id="rId27"/>
    <p:sldId id="357" r:id="rId28"/>
    <p:sldId id="269" r:id="rId29"/>
    <p:sldId id="345" r:id="rId30"/>
    <p:sldId id="275" r:id="rId31"/>
    <p:sldId id="346" r:id="rId32"/>
    <p:sldId id="270" r:id="rId33"/>
    <p:sldId id="347" r:id="rId34"/>
    <p:sldId id="276" r:id="rId35"/>
    <p:sldId id="348" r:id="rId36"/>
    <p:sldId id="271" r:id="rId37"/>
    <p:sldId id="389" r:id="rId38"/>
    <p:sldId id="390" r:id="rId39"/>
    <p:sldId id="343" r:id="rId40"/>
    <p:sldId id="277" r:id="rId41"/>
    <p:sldId id="355" r:id="rId42"/>
    <p:sldId id="308" r:id="rId43"/>
    <p:sldId id="335" r:id="rId44"/>
    <p:sldId id="278" r:id="rId45"/>
    <p:sldId id="392" r:id="rId46"/>
    <p:sldId id="356" r:id="rId47"/>
    <p:sldId id="333" r:id="rId48"/>
    <p:sldId id="280" r:id="rId49"/>
    <p:sldId id="352" r:id="rId50"/>
    <p:sldId id="377" r:id="rId51"/>
    <p:sldId id="281" r:id="rId52"/>
    <p:sldId id="378" r:id="rId53"/>
    <p:sldId id="353" r:id="rId54"/>
    <p:sldId id="282" r:id="rId55"/>
    <p:sldId id="336" r:id="rId56"/>
    <p:sldId id="344" r:id="rId57"/>
    <p:sldId id="354" r:id="rId58"/>
    <p:sldId id="283" r:id="rId59"/>
    <p:sldId id="28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F7A"/>
    <a:srgbClr val="A5DEF1"/>
    <a:srgbClr val="0CA2A0"/>
    <a:srgbClr val="A9BA38"/>
    <a:srgbClr val="AAB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7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0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03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4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7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7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7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5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4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1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9B592-18EA-4809-B035-D4E47DD84993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51636" y="-411480"/>
            <a:ext cx="7680960" cy="76809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438398" y="-228600"/>
            <a:ext cx="7315200" cy="7315200"/>
          </a:xfrm>
          <a:prstGeom prst="ellipse">
            <a:avLst/>
          </a:prstGeom>
          <a:solidFill>
            <a:srgbClr val="0A7F7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5130" y="2459504"/>
            <a:ext cx="610173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Civil War</a:t>
            </a:r>
            <a:endParaRPr lang="en-US" sz="120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42681" y="1443841"/>
            <a:ext cx="15066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AABB38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</a:rPr>
              <a:t>The</a:t>
            </a:r>
            <a:endParaRPr lang="en-US" sz="6000" b="1" cap="none" spc="0" dirty="0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39700">
                  <a:srgbClr val="AABB38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899" y="4521040"/>
            <a:ext cx="10686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ysClr val="windowText" lastClr="000000"/>
                </a:solidFill>
                <a:latin typeface="KG Eyes Wide Open" panose="02000506000000020004" pitchFamily="2" charset="0"/>
              </a:rPr>
              <a:t>Causes, Major Events,</a:t>
            </a:r>
          </a:p>
          <a:p>
            <a:pPr algn="ctr"/>
            <a:r>
              <a:rPr lang="en-US" sz="5400" dirty="0" smtClean="0">
                <a:solidFill>
                  <a:sysClr val="windowText" lastClr="000000"/>
                </a:solidFill>
                <a:latin typeface="KG Eyes Wide Open" panose="02000506000000020004" pitchFamily="2" charset="0"/>
              </a:rPr>
              <a:t>and Consequences</a:t>
            </a:r>
            <a:endParaRPr lang="en-US" sz="5400" dirty="0">
              <a:solidFill>
                <a:sysClr val="windowText" lastClr="000000"/>
              </a:solidFill>
              <a:latin typeface="KG Eyes Wide Open" panose="0200050600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884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017" y="119332"/>
            <a:ext cx="1068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History - SS</a:t>
            </a:r>
            <a:endParaRPr lang="en-US" sz="36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8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35585" y="36185"/>
            <a:ext cx="51130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Slavery</a:t>
            </a:r>
            <a:r>
              <a:rPr lang="en-US" sz="9600" b="1" cap="none" spc="0" dirty="0" err="1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y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northerners felt it was wrong for one person to own another.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were abolitionists because they wanted to put an end to, or abolish, slavery.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Southerners disagreed, saying that the abolition of slavery would destroy the South’s economy.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26" y="362041"/>
            <a:ext cx="10190532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-71967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Escaped Slaves - 1862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1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3555" y="36185"/>
            <a:ext cx="8537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Uncle Tom’s Cabin</a:t>
            </a:r>
            <a:endParaRPr lang="en-US" sz="80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Uncle Tom’s Cabin</a:t>
            </a: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 is a novel written by abolitionist Harriet Beecher Stowe in 1852.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book is about a cruel slave owner’s shocking treatment of slaves.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showed the evils of slavery and turned many people against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President Lincoln called the author “the little lady who made this big war.”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0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696434"/>
            <a:ext cx="40848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Uncle Tom’s Cabin 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by Harriet Beecher Stowe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1852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“Helped lay the groundwork for the Civil War.”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403" y="1696434"/>
            <a:ext cx="2739085" cy="475488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1193" r="4008" b="10249"/>
          <a:stretch/>
        </p:blipFill>
        <p:spPr>
          <a:xfrm>
            <a:off x="4084847" y="378060"/>
            <a:ext cx="4026089" cy="6073254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9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5511" y="36185"/>
            <a:ext cx="92932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Raid on Harper’s Ferry</a:t>
            </a:r>
            <a:endParaRPr lang="en-US" sz="72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8421" y="1409801"/>
            <a:ext cx="102074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In 1859, abolitionist John Brown led a group of rebels to a gun facility in Harper’s Ferry, West Virginia to protest slavery.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group attempted to help slaves by giving them guns to rebel against their masters, but they were soon surrounded by local troops.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8710" y="5122023"/>
            <a:ext cx="4541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Harper’s Ferry, West Virginia</a:t>
            </a:r>
            <a:endParaRPr lang="en-US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5" y="216035"/>
            <a:ext cx="10857565" cy="48463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67" y="1778022"/>
            <a:ext cx="3404154" cy="48463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244019" y="5626019"/>
            <a:ext cx="4541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John Brown</a:t>
            </a:r>
            <a:endParaRPr lang="en-US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9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5511" y="36185"/>
            <a:ext cx="929324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Raid on Harper’s Ferry</a:t>
            </a:r>
            <a:endParaRPr lang="en-US" sz="72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8421" y="1409801"/>
            <a:ext cx="102074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Two of his sons were killed, but John Brown refused to surrender and was eventually captured.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was put on trial, found guilty of treason, and was hanged for his involvement in the raid at Harper’s Ferry.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This event proved that people were willing to use violence to end slavery.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28024" y="36185"/>
            <a:ext cx="93281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Abraham Lincoln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Abraham Lincoln was elected 16</a:t>
            </a:r>
            <a:r>
              <a:rPr lang="en-US" sz="3200" baseline="300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</a:t>
            </a: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 president of the United States in 1860.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Southerners believed that he would try to put an end to slavery, so some of the southern states seceded from the Union after his election.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2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7"/>
          <a:stretch/>
        </p:blipFill>
        <p:spPr>
          <a:xfrm>
            <a:off x="1974564" y="364415"/>
            <a:ext cx="8246655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6901" y="-71967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President Lincoln’s Inauguration at the U.S. Capitol, 1861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8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87" y="0"/>
            <a:ext cx="6110825" cy="6858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401706" y="2918585"/>
            <a:ext cx="45418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Abraham Lincoln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1864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9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910" y="-14270"/>
            <a:ext cx="11211950" cy="8115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 smtClean="0">
              <a:latin typeface="KG Second Chances Solid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latin typeface="Garamond" panose="02020404030301010803" pitchFamily="18" charset="0"/>
              </a:rPr>
              <a:t>Standards</a:t>
            </a:r>
            <a:endParaRPr lang="en-US" sz="3200" b="1" dirty="0" smtClean="0">
              <a:latin typeface="Garamond" panose="02020404030301010803" pitchFamily="18" charset="0"/>
              <a:ea typeface="KBScaredStraight" panose="02000603000000000000" pitchFamily="2" charset="0"/>
            </a:endParaRPr>
          </a:p>
          <a:p>
            <a:r>
              <a:rPr lang="en-US" sz="2600" b="1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SS5H1 </a:t>
            </a:r>
            <a:r>
              <a:rPr lang="en-US" sz="26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student will explain the causes, major events, and consequences of the Civil War. </a:t>
            </a:r>
            <a:endParaRPr lang="en-US" sz="2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a. Identify Uncle Tom’s Cabin and John Brown’s raid on Harper’s Ferry, and explain how each of these events was related to the Civil War. </a:t>
            </a:r>
          </a:p>
          <a:p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b. Discuss how the issues of states’ rights and slavery increased tensions between the North and South. </a:t>
            </a:r>
          </a:p>
          <a:p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c. Identify major battles and campaigns: Fort Sumter, Gettysburg, the Atlanta Campaign, Sherman’s March to the Sea, and Appomattox Court House. </a:t>
            </a:r>
          </a:p>
          <a:p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d. Describe the roles of Abraham Lincoln, Robert E. Lee, Ulysses S. Grant, Jefferson Davis, and Thomas “Stonewall” Jackson. </a:t>
            </a:r>
          </a:p>
          <a:p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e. Describe the effects of war on the North and South. </a:t>
            </a:r>
          </a:p>
          <a:p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2271" y="146957"/>
            <a:ext cx="11789229" cy="6498772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56" y="98520"/>
            <a:ext cx="9237519" cy="5669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94835"/>
            <a:ext cx="45418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Status of the States, 1861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173"/>
          <a:stretch/>
        </p:blipFill>
        <p:spPr>
          <a:xfrm>
            <a:off x="284912" y="4476918"/>
            <a:ext cx="3972067" cy="2159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54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28024" y="36185"/>
            <a:ext cx="93281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Abraham Lincoln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1863, he issued the Emancipation Proclamation, which declared that all slaves in areas still fighting against the North were free.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On April 14, 1965, just a few days after the South surrendered, Lincoln was assassinated by John Wilkes Booth.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68" y="214287"/>
            <a:ext cx="8548648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23569" y="311775"/>
            <a:ext cx="71703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President Lincoln visiting the battlefield at Antietam, Maryland – October 3, 1862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1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338" y="1768220"/>
            <a:ext cx="350471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fugitive slaves fled to the Union Army. They were officially freed with the Emancipation Proclamation in 1863.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862"/>
            <a:ext cx="4953000" cy="677227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82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8137" y="36185"/>
            <a:ext cx="80679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Jefferson Davis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Confederate States of America consisted of South Carolina, Georgia, Mississippi, North Carolina, Florida, Alabama, Tennessee, Arkansas, and Louisiana.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When the confederate states seceded from the Union, they elected Jefferson Davis as their president.</a:t>
            </a:r>
            <a:endParaRPr lang="en-US" sz="36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6253" y="2932233"/>
            <a:ext cx="4541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Jefferson Davis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1861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94" y="0"/>
            <a:ext cx="5369011" cy="68580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1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8137" y="36185"/>
            <a:ext cx="80679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Jefferson Davis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Prior to becoming president of the Confederate States, Davis was a plantation owner in Mississippi.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During the war, he clashed with many Southern leaders and was blamed by many for the South’s loss.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After the war, Davis was supposed to be tried for treason.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trial never took place, and he was freed after 2 years.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350" y="1574655"/>
            <a:ext cx="4032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Jefferson Davis’ Inauguration as President of the Confederate States of America – Montgomery, Alabama 1861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43" y="214287"/>
            <a:ext cx="4943293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2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30522" y="36185"/>
            <a:ext cx="75232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Robert E. Lee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Robert E. Lee was one of the greatest military leaders of the Civil War.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was a graduate of the US Military Academy at West Point  and fought in the US Army during the Mexican War.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Lee was from Virginia.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was originally offered the command of the Union Army.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Because Virginia seceded, he felt it was his duty to defend his home state.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2156" y="2891289"/>
            <a:ext cx="4541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Robert E. Lee</a:t>
            </a:r>
          </a:p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1863</a:t>
            </a: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72" y="349127"/>
            <a:ext cx="4108839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5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94635" y="36185"/>
            <a:ext cx="61949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Differences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Large differences divided the northern and southern states long before the Civil War started in 1861.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two important issues that increased tensions were slavery and states’ rights.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30522" y="36185"/>
            <a:ext cx="75232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Robert E. Lee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Lee left the US Army to lead the Army of Northern Virginia for the Confederacy.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Lee did not support slavery, but wanted to stay loyal to his home state of Virginia.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After the war, Lee became president of Virginia’s Washington College, which was later renamed Washington and Lee University.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2" y="349127"/>
            <a:ext cx="10321920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26946" y="349127"/>
            <a:ext cx="45418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General Lee with his Confederate officers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2992" y="36185"/>
            <a:ext cx="86982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Ulysses S. Grant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678398"/>
            <a:ext cx="102074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Ulysses S. Grant was also one of the greatest military leaders of the Civil War.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was a graduate of the US Military Academy at West Point  and fought in the US Army during the Mexican War.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Grant left the army after that war to become a businessman.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55359" y="2918585"/>
            <a:ext cx="36385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Ulysses S. Grant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1862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40" y="0"/>
            <a:ext cx="4918720" cy="6858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42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2992" y="36185"/>
            <a:ext cx="86982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Ulysses S. Grant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Grant rejoined the army in 1861 and eventually became the North’s leading general.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was a master of military strategy.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Grant’s troops defeated Lee’s army in 1865, ending the Civil War.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Ulysses S. Grant was elected president of the United States in 1868 and served two terms.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4892" r="4577" b="6867"/>
          <a:stretch/>
        </p:blipFill>
        <p:spPr>
          <a:xfrm>
            <a:off x="2378876" y="214287"/>
            <a:ext cx="9061643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1471922"/>
            <a:ext cx="23788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Grant’s First Inauguration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1868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7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14584" y="36185"/>
            <a:ext cx="87550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Stonewall Jackson</a:t>
            </a:r>
            <a:endParaRPr lang="en-US" sz="88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482735"/>
            <a:ext cx="1020742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Thomas “Stonewall” Jackson was a skilled Confederate general from Virginia.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earned the nickname “Stonewall” during the first battle of Bull Run.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General Bernard Bee saw him bravely facing the enemy and said, “There stands Jackson like a stone wall.”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became a hero after his victories in the Shenandoah Valley.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Thomas “Stonewall” Jackson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84" y="887478"/>
            <a:ext cx="4346016" cy="54864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14584" y="36185"/>
            <a:ext cx="87550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Stonewall Jackson</a:t>
            </a:r>
            <a:endParaRPr lang="en-US" sz="88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482735"/>
            <a:ext cx="102074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1863, Jackson was mortally wounded by his own troops.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had his left arm amputated, but died of pneumonia eight days later.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Before his death, Robert E. Lee said, “He has lost his left arm, but I have lost my right arm.”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6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2" y="1080288"/>
            <a:ext cx="10281980" cy="54864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6902" y="172347"/>
            <a:ext cx="10281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Jefferson Davis, Robert E. Lee, and Stonewall Jackson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Stone Mountain, Georgia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5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28300" y="36185"/>
            <a:ext cx="73276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States’ Rights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people in the South believed that states could choose which federal laws to obey.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believed that if a state didn’t like a law passed by the federal government, then they didn’t have to follow it.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also believed that any state could withdraw, or secede, from the Union if it chose to.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3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73818" y="36185"/>
            <a:ext cx="64366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Fort Sumter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Civil War began on April 12, 1861, when Confederate forces fired on Fort Sumter.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Fort Sumter was a Union fort in the harbor of Charleston, South Carolina.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9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Union forces inside Fort Sumter were already low on ammunition and food, so they surrendered the next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9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Nobody was killed during the actual battle; however, one person was killed in a 50-gun salute to the flag.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1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Fort Sumter, South Carolina – Before the Civil War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96" y="848908"/>
            <a:ext cx="7214991" cy="54864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92" y="1178806"/>
            <a:ext cx="9144000" cy="4471762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5892" y="16314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Whitworth Rifles in defense of Charleston.</a:t>
            </a: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"/>
            <a:ext cx="12192000" cy="64719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270058" y="5666045"/>
            <a:ext cx="5879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Union siege guns mounted in defense of Washington, 1864.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07986" y="36185"/>
            <a:ext cx="59683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Gettysburg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Battle at Gettysburg, Pennsylvania on July 1-3, 1863, was the turning point of the war.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Confederate forces under Lee were trying to invade the North, but they were stopped.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This Union victory left the South with no chance of winning the war.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3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07986" y="36185"/>
            <a:ext cx="59683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Gettysburg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Afterwards, President Lincoln made a speech at a ceremony dedicating the site as a cemetery.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Gettysburg Address lasted only three minutes, but it is regarded as one of the most inspiring speeches in American history.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the speech, Lincoln said that the Civil War was to preserve a government “of the people, by the people, and for the people”.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t="2985" r="2954" b="3483"/>
          <a:stretch/>
        </p:blipFill>
        <p:spPr>
          <a:xfrm>
            <a:off x="2047164" y="204716"/>
            <a:ext cx="8093123" cy="641444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6902" y="172347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only confirmed photo of Lincoln at Gettysburg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13" y="223542"/>
            <a:ext cx="7651158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45844" y="223542"/>
            <a:ext cx="4541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Mortars in 1862</a:t>
            </a: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50858" y="36185"/>
            <a:ext cx="888256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Atlanta Campaign</a:t>
            </a:r>
            <a:endParaRPr lang="en-US" sz="88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1864, General William Tecumseh Sherman moved his Union Army south from Tennessee to Atlanta.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fought Confederate soldiers along the way, leaving a path of destruction and chaos.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On September 2, 1864, Sherman’s troops captured Atlanta and set the city on fire.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General Sherman &amp; His </a:t>
            </a:r>
            <a:r>
              <a:rPr lang="en-US" sz="3200" dirty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O</a:t>
            </a: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fficers in Atlanta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63" y="1064899"/>
            <a:ext cx="5511058" cy="54864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28300" y="36185"/>
            <a:ext cx="73276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States’ Rights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Most northerners believed that the states had to obey all the laws passed by the national government.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also thought that no state could break its ties with the United States.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31" y="471879"/>
            <a:ext cx="8722122" cy="62179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6902" y="40991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Destroyed Train Roundhouse in Atlanta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6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73868" y="36185"/>
            <a:ext cx="82365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March to the Sea</a:t>
            </a:r>
            <a:endParaRPr lang="en-US" sz="88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November 1864, Sherman began his march through Georgia from Atlanta to Savannah.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His troops destroyed many towns and plantations along the way.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1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Sherman’s “March to the Sea” cut Confederate supply lines and crushed the spirit of the Confederate army.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captured Savannah on December 21, 1864, and Sherman gave the city of Savannah to Abraham Lincoln as a Christmas gift.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6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9" y="0"/>
            <a:ext cx="10436086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98" y="87721"/>
            <a:ext cx="5966588" cy="667512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43031" y="240586"/>
            <a:ext cx="102819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Sherman’s Men Destroying a 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Railroad in Georgia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1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78675" y="36185"/>
            <a:ext cx="66269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Appomattox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early April, Union troops finally took Richmond, Virginia, the capital of the Confederacy.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On April 9, 1865, General Lee surrendered to General Grant at Wilmer McLean’s house in the town of Appomattox Court House, Virginia.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Civil War was finally over.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Instead of celebrating, soldiers on both sides went home quietly.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Just a few days later, on April 14, 1865, Abraham Lincoln was assassinated.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48" y="223542"/>
            <a:ext cx="10116487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37131" y="325423"/>
            <a:ext cx="45418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Richmond, Virginia in Ruins – April 1865</a:t>
            </a: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Union Army Soldiers– April 9, 1856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Appomattox Court House, VA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254" y="1028791"/>
            <a:ext cx="7153275" cy="573405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0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Robert E. Lee’s Amnesty Oath to the US Constitution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October 2</a:t>
            </a:r>
            <a:r>
              <a:rPr lang="en-US" sz="2400" baseline="300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nd</a:t>
            </a: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, 1865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02" y="672405"/>
            <a:ext cx="7530447" cy="603504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2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83114" y="36185"/>
            <a:ext cx="70180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Wars </a:t>
            </a:r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Effects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Civil War had major effects on the United States.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These effects were mostly positive in the northern and western parts of the country.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the South, they were disastrous.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war had been fought mostly on Southern soil.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homes, cities, railroads, farms, etc., had been destroyed and had to be rebuilt after the war.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But the southern states had little money to do so.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were financially bankrupt and could not pay their war debts.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83114" y="36185"/>
            <a:ext cx="70180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Wars </a:t>
            </a:r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Effects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While much of the South had been devastated by the war, the Northern economy prospered.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New factories had been built in many cities and more </a:t>
            </a:r>
            <a:r>
              <a:rPr lang="en-US" sz="3200" dirty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</a:t>
            </a: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ailroads had been laid.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Northerners had made millions of dollars producing guns, ammunition, clothing, and other war materials.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Northern cities continued to grow.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51138" y="36185"/>
            <a:ext cx="38819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</a:rPr>
              <a:t>Slavery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Slavery had existed in America since colonial times.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It was an important part of the South’s economy because slaveholders did not have to pay wages to workers.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Southerners felt that it would be impossible to grow large cotton crops and sell them at a profit without using slaves.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Planting Sweet Potatoes at a South Carolina Plantation - 1862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66" y="618623"/>
            <a:ext cx="8285851" cy="603504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2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565" y="2414413"/>
            <a:ext cx="4960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Four Generations of a Slave Family (Photographed during the Civil war) – Beaufort, South Carolina 1862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4049" r="4011" b="4161"/>
          <a:stretch/>
        </p:blipFill>
        <p:spPr>
          <a:xfrm>
            <a:off x="5650173" y="31407"/>
            <a:ext cx="5446256" cy="676656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00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Slave Trader’s Business in Atlanta, 1860s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51" y="680521"/>
            <a:ext cx="7449681" cy="603504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2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3606</TotalTime>
  <Words>2185</Words>
  <Application>Microsoft Office PowerPoint</Application>
  <PresentationFormat>Widescreen</PresentationFormat>
  <Paragraphs>287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Garamond</vt:lpstr>
      <vt:lpstr>KBScaredStraight</vt:lpstr>
      <vt:lpstr>KG Eyes Wide Open</vt:lpstr>
      <vt:lpstr>KG Second Chances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Sipes, Laura J</cp:lastModifiedBy>
  <cp:revision>110</cp:revision>
  <dcterms:created xsi:type="dcterms:W3CDTF">2014-07-30T01:34:37Z</dcterms:created>
  <dcterms:modified xsi:type="dcterms:W3CDTF">2017-05-04T01:22:29Z</dcterms:modified>
</cp:coreProperties>
</file>